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68" r:id="rId4"/>
    <p:sldId id="257" r:id="rId5"/>
    <p:sldId id="266" r:id="rId6"/>
    <p:sldId id="260" r:id="rId7"/>
    <p:sldId id="258" r:id="rId8"/>
    <p:sldId id="259" r:id="rId9"/>
    <p:sldId id="261" r:id="rId10"/>
    <p:sldId id="262" r:id="rId11"/>
    <p:sldId id="263" r:id="rId12"/>
    <p:sldId id="265" r:id="rId13"/>
    <p:sldId id="264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24"/>
    <p:restoredTop sz="67347"/>
  </p:normalViewPr>
  <p:slideViewPr>
    <p:cSldViewPr snapToGrid="0" snapToObjects="1">
      <p:cViewPr varScale="1">
        <p:scale>
          <a:sx n="42" d="100"/>
          <a:sy n="42" d="100"/>
        </p:scale>
        <p:origin x="135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“Google-Friendly” and email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Quick anecdote about device control.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the chaotic nature of device control software.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2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70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Harald Bluetooth.</a:t>
            </a:r>
          </a:p>
          <a:p>
            <a:r>
              <a:rPr lang="en-US" dirty="0"/>
              <a:t>Jim </a:t>
            </a:r>
            <a:r>
              <a:rPr lang="en-US" dirty="0" err="1"/>
              <a:t>Kardach</a:t>
            </a:r>
            <a:r>
              <a:rPr lang="en-US" dirty="0"/>
              <a:t> (Intel) made up the name.</a:t>
            </a:r>
          </a:p>
        </p:txBody>
      </p:sp>
    </p:spTree>
    <p:extLst>
      <p:ext uri="{BB962C8B-B14F-4D97-AF65-F5344CB8AC3E}">
        <p14:creationId xmlns:p14="http://schemas.microsoft.com/office/powerpoint/2010/main" val="1037814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is a HUGE specification.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covers billions of devices.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needs to take an “all things, to all men” approach.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Anecdote about figuring out what to cover.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-CLICK-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Core Bluetooth is Apple’s “window” into Bluetooth.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Note that Apple probably knows more about Bluetooth than almost any corporation out there; yet has chosen to make Core Bluetooth a very “lite” version.</a:t>
            </a:r>
          </a:p>
        </p:txBody>
      </p:sp>
    </p:spTree>
    <p:extLst>
      <p:ext uri="{BB962C8B-B14F-4D97-AF65-F5344CB8AC3E}">
        <p14:creationId xmlns:p14="http://schemas.microsoft.com/office/powerpoint/2010/main" val="305434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Rate/Enhanced Data Rate, or Classic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Keyboards and mice, or headphones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Low-Energy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OBD adapters or fitness trackers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be concentrating on 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is some rather casual support in Core Bluetooth for Classic, but we will concentrate on BLE.</a:t>
            </a:r>
          </a:p>
        </p:txBody>
      </p:sp>
    </p:spTree>
    <p:extLst>
      <p:ext uri="{BB962C8B-B14F-4D97-AF65-F5344CB8AC3E}">
        <p14:creationId xmlns:p14="http://schemas.microsoft.com/office/powerpoint/2010/main" val="1447275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Dave is a Peripheral (Server)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Matt is a Central (Client)</a:t>
            </a:r>
          </a:p>
        </p:txBody>
      </p:sp>
    </p:spTree>
    <p:extLst>
      <p:ext uri="{BB962C8B-B14F-4D97-AF65-F5344CB8AC3E}">
        <p14:creationId xmlns:p14="http://schemas.microsoft.com/office/powerpoint/2010/main" val="3672906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the Peripheral is always in charge of the relationship.</a:t>
            </a:r>
          </a:p>
        </p:txBody>
      </p:sp>
    </p:spTree>
    <p:extLst>
      <p:ext uri="{BB962C8B-B14F-4D97-AF65-F5344CB8AC3E}">
        <p14:creationId xmlns:p14="http://schemas.microsoft.com/office/powerpoint/2010/main" val="370644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4" name="Picture 3" descr="The basic system structure of the Magic 8-Ball app.">
            <a:extLst>
              <a:ext uri="{FF2B5EF4-FFF2-40B4-BE49-F238E27FC236}">
                <a16:creationId xmlns:a16="http://schemas.microsoft.com/office/drawing/2014/main" id="{BD74A782-41AF-4642-A9B4-79D4D14AE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78" y="2438400"/>
            <a:ext cx="16820644" cy="894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esktop computer monitor sitting on top of a desk&#10;&#10;Description automatically generated">
            <a:extLst>
              <a:ext uri="{FF2B5EF4-FFF2-40B4-BE49-F238E27FC236}">
                <a16:creationId xmlns:a16="http://schemas.microsoft.com/office/drawing/2014/main" id="{A8A8EAA1-C557-5048-9CFC-FFD2A5872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172" y="0"/>
            <a:ext cx="11983656" cy="13720417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910FF6AB-ECED-8343-A093-8D3C342351A3}"/>
              </a:ext>
            </a:extLst>
          </p:cNvPr>
          <p:cNvSpPr/>
          <p:nvPr/>
        </p:nvSpPr>
        <p:spPr>
          <a:xfrm rot="10800000">
            <a:off x="12192000" y="630205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A57E0050-3E73-A345-8C85-D2E6F1AF537A}"/>
              </a:ext>
            </a:extLst>
          </p:cNvPr>
          <p:cNvSpPr/>
          <p:nvPr/>
        </p:nvSpPr>
        <p:spPr>
          <a:xfrm rot="13130854">
            <a:off x="11746826" y="4579614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B19F9CB-B65C-8D47-9093-B09FA18B2DB5}"/>
              </a:ext>
            </a:extLst>
          </p:cNvPr>
          <p:cNvSpPr/>
          <p:nvPr/>
        </p:nvSpPr>
        <p:spPr>
          <a:xfrm rot="13130854">
            <a:off x="9254544" y="7954373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047156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68A3C8C-63D2-D940-9C0D-889342D90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663" y="0"/>
            <a:ext cx="8994674" cy="13716000"/>
          </a:xfrm>
          <a:prstGeom prst="rect">
            <a:avLst/>
          </a:prstGeom>
        </p:spPr>
      </p:pic>
      <p:pic>
        <p:nvPicPr>
          <p:cNvPr id="11" name="Picture 10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CBD46760-EAF3-C64F-B900-FD603971B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7" y="0"/>
            <a:ext cx="8994674" cy="1371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A27F96-F0F3-D546-BEBB-1E274BA29CD8}"/>
              </a:ext>
            </a:extLst>
          </p:cNvPr>
          <p:cNvSpPr txBox="1"/>
          <p:nvPr/>
        </p:nvSpPr>
        <p:spPr>
          <a:xfrm>
            <a:off x="1729468" y="908729"/>
            <a:ext cx="5947141" cy="22724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HARALD</a:t>
            </a:r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89158465-86CB-4F4C-BCAC-3103F54BBF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5623" y="0"/>
            <a:ext cx="8994674" cy="13716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9A4794-BBC8-604F-941D-18BC6E190ACD}"/>
              </a:ext>
            </a:extLst>
          </p:cNvPr>
          <p:cNvSpPr txBox="1"/>
          <p:nvPr/>
        </p:nvSpPr>
        <p:spPr>
          <a:xfrm>
            <a:off x="13959840" y="908730"/>
            <a:ext cx="10153421" cy="22724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“BLUETOOTH”</a:t>
            </a: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351A0ED8-60DD-0C4A-82FA-05F00D7414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681" y="1090354"/>
            <a:ext cx="9079656" cy="1153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727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72 0 L 0.31628 0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50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4 0 L -0.31497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1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3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192000" y="1882045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2503975" y="1943005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1E0A0F7-4FD2-8A4B-BA12-09D78FEE8B07}"/>
              </a:ext>
            </a:extLst>
          </p:cNvPr>
          <p:cNvGrpSpPr/>
          <p:nvPr/>
        </p:nvGrpSpPr>
        <p:grpSpPr>
          <a:xfrm>
            <a:off x="11816184" y="6523746"/>
            <a:ext cx="12030124" cy="5920835"/>
            <a:chOff x="11816184" y="6575965"/>
            <a:chExt cx="12070660" cy="5623560"/>
          </a:xfrm>
        </p:grpSpPr>
        <p:pic>
          <p:nvPicPr>
            <p:cNvPr id="6" name="Picture 5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EF15FA3-6C4A-5B44-AFBC-D9B29C309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16184" y="6575965"/>
              <a:ext cx="5623560" cy="5623560"/>
            </a:xfrm>
            <a:prstGeom prst="rect">
              <a:avLst/>
            </a:prstGeom>
          </p:spPr>
        </p:pic>
        <p:pic>
          <p:nvPicPr>
            <p:cNvPr id="8" name="Picture 7" descr="A black watch on a white background&#10;&#10;Description automatically generated">
              <a:extLst>
                <a:ext uri="{FF2B5EF4-FFF2-40B4-BE49-F238E27FC236}">
                  <a16:creationId xmlns:a16="http://schemas.microsoft.com/office/drawing/2014/main" id="{6E4F492F-47AC-3C4A-9212-63B1805DA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44800" y="7140035"/>
              <a:ext cx="8342044" cy="469392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579B1C-BAFC-EB48-9E64-A91EE1F39351}"/>
              </a:ext>
            </a:extLst>
          </p:cNvPr>
          <p:cNvGrpSpPr/>
          <p:nvPr/>
        </p:nvGrpSpPr>
        <p:grpSpPr>
          <a:xfrm>
            <a:off x="885188" y="6628242"/>
            <a:ext cx="11479124" cy="5920835"/>
            <a:chOff x="885188" y="6628242"/>
            <a:chExt cx="11479124" cy="5920835"/>
          </a:xfrm>
        </p:grpSpPr>
        <p:pic>
          <p:nvPicPr>
            <p:cNvPr id="12" name="Picture 11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36228A2-5899-FA43-AD7C-1C2015D3F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6243" y="6628242"/>
              <a:ext cx="7928069" cy="5920835"/>
            </a:xfrm>
            <a:prstGeom prst="rect">
              <a:avLst/>
            </a:prstGeom>
          </p:spPr>
        </p:pic>
        <p:pic>
          <p:nvPicPr>
            <p:cNvPr id="14" name="Picture 13" descr="A screen shot of a computer keyboard&#10;&#10;Description automatically generated">
              <a:extLst>
                <a:ext uri="{FF2B5EF4-FFF2-40B4-BE49-F238E27FC236}">
                  <a16:creationId xmlns:a16="http://schemas.microsoft.com/office/drawing/2014/main" id="{DE07A429-2EB8-4548-94AE-3F242369D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188" y="6930605"/>
              <a:ext cx="5303289" cy="45549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33333E-6 L -0.22891 0.1958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45" y="979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rPr dirty="0"/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/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B3581C5-93F5-7848-A92B-783BFB389A74}"/>
              </a:ext>
            </a:extLst>
          </p:cNvPr>
          <p:cNvGrpSpPr/>
          <p:nvPr/>
        </p:nvGrpSpPr>
        <p:grpSpPr>
          <a:xfrm>
            <a:off x="1599277" y="3910322"/>
            <a:ext cx="8252296" cy="3618218"/>
            <a:chOff x="1599277" y="3910322"/>
            <a:chExt cx="8252296" cy="3618218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4CCC3A1C-4C2D-5F42-9BA3-8B61D0695FAA}"/>
                </a:ext>
              </a:extLst>
            </p:cNvPr>
            <p:cNvSpPr/>
            <p:nvPr/>
          </p:nvSpPr>
          <p:spPr>
            <a:xfrm>
              <a:off x="1599277" y="3991159"/>
              <a:ext cx="8252296" cy="3537381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  <a:alpha val="50603"/>
                  </a:schemeClr>
                </a:gs>
                <a:gs pos="100000">
                  <a:schemeClr val="accent4">
                    <a:hueOff val="-858837"/>
                    <a:lumOff val="-9791"/>
                    <a:alpha val="50603"/>
                  </a:schemeClr>
                </a:gs>
              </a:gsLst>
              <a:lin ang="5400000" scaled="0"/>
            </a:gradFill>
            <a:ln w="63500" cap="flat">
              <a:solidFill>
                <a:srgbClr val="000000">
                  <a:alpha val="50603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1DF87BB4-0393-D044-9C0B-9F0857AC2A9B}"/>
                </a:ext>
              </a:extLst>
            </p:cNvPr>
            <p:cNvSpPr/>
            <p:nvPr/>
          </p:nvSpPr>
          <p:spPr>
            <a:xfrm>
              <a:off x="1791731" y="6086800"/>
              <a:ext cx="7867387" cy="1197252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  <a:alpha val="50010"/>
                  </a:schemeClr>
                </a:gs>
                <a:gs pos="100000">
                  <a:schemeClr val="accent6">
                    <a:satOff val="-16844"/>
                    <a:lumOff val="-30747"/>
                    <a:alpha val="5001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4" name="CHARACTERISTIC">
              <a:extLst>
                <a:ext uri="{FF2B5EF4-FFF2-40B4-BE49-F238E27FC236}">
                  <a16:creationId xmlns:a16="http://schemas.microsoft.com/office/drawing/2014/main" id="{97BC0F24-867D-A14E-A923-6617D107F2B6}"/>
                </a:ext>
              </a:extLst>
            </p:cNvPr>
            <p:cNvSpPr txBox="1"/>
            <p:nvPr/>
          </p:nvSpPr>
          <p:spPr>
            <a:xfrm>
              <a:off x="3083873" y="6281209"/>
              <a:ext cx="528310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48" name="SERVICE">
              <a:extLst>
                <a:ext uri="{FF2B5EF4-FFF2-40B4-BE49-F238E27FC236}">
                  <a16:creationId xmlns:a16="http://schemas.microsoft.com/office/drawing/2014/main" id="{C6CBE75F-DD85-FE4F-8930-8A23A82A3744}"/>
                </a:ext>
              </a:extLst>
            </p:cNvPr>
            <p:cNvSpPr txBox="1"/>
            <p:nvPr/>
          </p:nvSpPr>
          <p:spPr>
            <a:xfrm>
              <a:off x="4409755" y="3910322"/>
              <a:ext cx="263134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SERVICE</a:t>
              </a:r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368</Words>
  <Application>Microsoft Macintosh PowerPoint</Application>
  <PresentationFormat>Custom</PresentationFormat>
  <Paragraphs>113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Bauhaus 93</vt:lpstr>
      <vt:lpstr>Helvetica Neue</vt:lpstr>
      <vt:lpstr>Helvetica Neue Medium</vt:lpstr>
      <vt:lpstr>21_BasicWhite</vt:lpstr>
      <vt:lpstr>Introduction to Core Bluetooth</vt:lpstr>
      <vt:lpstr>PowerPoint Presentation</vt:lpstr>
      <vt:lpstr>PowerPoint Presentation</vt:lpstr>
      <vt:lpstr>BLUETOOTH CORE IS BIG</vt:lpstr>
      <vt:lpstr>PowerPoint Presentation</vt:lpstr>
      <vt:lpstr>BLE Advertising: The Story of Dave and Matt</vt:lpstr>
      <vt:lpstr>Basic BLE Structure</vt:lpstr>
      <vt:lpstr>Basic BLE Structure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47</cp:revision>
  <dcterms:modified xsi:type="dcterms:W3CDTF">2020-06-01T19:29:50Z</dcterms:modified>
</cp:coreProperties>
</file>